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59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94F7-22A1-4A95-BACE-467E7EC5B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6F5D7-D483-4956-9DBB-05CA88F9F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CC466-B07E-4ACE-8236-C5355EBA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DAEDE-5A79-4B45-8C6C-A561E6A9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7B87B-9A8D-4CAC-A6A9-B6F2BB15C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7C50-C4DF-4BF7-A410-F5CEBFF0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C5973-51FE-436A-ADB5-6A7D1B4B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07AB-381C-4E64-B9CD-9E88B23D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0E3F7-012B-45DD-8CA8-D98681E3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CA11B-6229-435A-B67A-32F4FE86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6528EE-ACD1-4F3F-962C-7E83A01EB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D439B-1090-49D2-956A-2FE28D492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71F60-AE98-4CDB-9B5B-E4BB3486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7DAFF-6911-44BF-9180-8AC50CA7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FCE86-2D46-45B5-B13F-5A50BCC4B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630D-E602-4965-AE8D-BE7E1C4D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7B4A-6B95-4F5D-BE08-76A9D52A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C1DC9-F0C2-4DE2-8562-65E5AFC2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D1214-F0BF-4411-A16D-D02186E9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6D448-429F-4CD4-B7A5-F8112847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7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6F53-D401-48CE-AA2C-A3D3CC4D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02096-607C-4E87-9732-A9A33D0B3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D4395-F468-4DFE-967C-F72F08A8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2596-A1BC-49BC-8713-430EADD6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5E380-DBFB-46FB-BB1F-1C869D6BF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A6D9-4026-4533-A5A0-065E2D76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53724-8DDF-420D-8A5B-56EA21387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A2737-A862-4F3B-9CCB-19DB6FEB0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8072E-2A52-49D1-A686-4DF3FB79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17B0C-9BE1-4CA2-8161-28C2BBFE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78833-469C-4AC1-B84C-1F997EFF5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10CE-797D-45C6-9DE4-2DA90DAF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1479-F3B9-4A09-9E87-DB88B832D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BCC3B-9B37-4D1D-873D-08BF32AB6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BDC9A3-50D0-468E-AE2B-402919A13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9B8C0-C437-4409-B311-07458F503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25234-3A0C-40A2-9F1C-A6B924E2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FC019-B234-4E52-A108-EBCFD31D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EFD2D-F197-45F9-840B-5350AB76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85EB-59E3-40C7-8F23-109AB165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69CC2-497C-45C1-9CC0-D5C183AB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0712BA-1DD5-48D5-9422-23FE3E1D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452AE-BC32-43EA-8EC8-2D2A2849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0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51764-BBFF-437D-86D7-56B5B04A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C2C6F-514C-43C1-8437-F67A53FF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E4597-AEF6-45B4-B2D2-49D8515B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30047-CDF1-49DC-ACE6-78C2E913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464A-EA67-45C9-8DE1-389FD86F9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25A8B-7630-450E-A8AE-11B21308C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7FEF4-96B9-4DE1-B001-7519ABEE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4835B-6F54-4CED-B01C-23D46529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7C28A-399F-4C9B-9BC7-1665552C2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695A8-4DB2-4DED-A52C-001A895D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F9389-7583-4329-8647-44E0D0E43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D8862-9C39-41EB-8154-37FA57575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A3CB5-13E6-4FCA-8D05-8A216392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49179-5A3A-42A2-B9C1-1174B2D3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870ED-5605-4020-9C65-068944BA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7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AC8FB0-1BA3-4850-BB04-132BA340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1843A-86E2-4362-B339-7AA1E53BD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1B87A-4001-4E22-8B05-F030F9F6E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A19D9-8959-49D4-923F-23664DC58F7F}" type="datetimeFigureOut">
              <a:rPr lang="en-US" smtClean="0"/>
              <a:t>28-Mar-20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19A7A-2002-4773-B098-F283D0FD9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0BFC-7322-48B7-8B7F-04C55AE35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D539-1AA7-407F-8E92-F33D0D79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4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65C49A-E831-43E2-87A4-4F4F2CE9E3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209: Design and Analysis of Algorithms</a:t>
            </a:r>
          </a:p>
          <a:p>
            <a:r>
              <a:rPr lang="en-US" dirty="0"/>
              <a:t>Instructor: Dr. Maria Anjum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89AB59-CDEE-49F9-B0B0-499D7D265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Single Source Shortest Paths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Bellman Ford Algorithm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4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D524-3492-4133-920D-E7506972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53" y="294439"/>
            <a:ext cx="7147632" cy="27731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(1,2)(1,3)(1,4)(2,5)(3,2)(3,5)(4,3)(4,6)(</a:t>
            </a:r>
            <a:r>
              <a:rPr lang="en-US" dirty="0"/>
              <a:t>5,7)(6,7)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8DC145-3B36-4007-B64E-8AB658A8FD04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F4F19-C4A8-4DD7-9238-545CC062BCDD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C7D152-46C6-410A-A129-F304A55E3E7A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8EB9B-2CB7-4437-8CFE-7C18B64CB27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85619-FC08-437E-82B2-066EC624AAE0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62241B-AFAF-4945-BB82-921CA71611EC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C909E9-C987-46E4-8C7B-5703451B859D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BED34-BF85-44A5-B71C-29EC5E13186F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5734D8-B0F5-4EA1-ADE5-8F9F69C583E7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A1D08C-A213-457B-AB58-E3226AD118C2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6B4359-1F0A-4014-AC8E-F8FC019D8CBB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E3615D-B67A-464F-AEB4-9305CEFB78B7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6122F-F62B-43FE-88F6-1C2CA7119471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974B53-EDAD-48F4-A931-590CAEE9230D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DAE81A-B35A-4704-BF59-E2B757C0129C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EC169F-C282-4B0C-B867-056E3EFB4563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480E8E-87BD-4F5F-83EB-10BE9F0AF4C0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4AF425-45EE-4D04-A264-E2ADD452A144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7611CF-2B7C-4C7B-8020-79DD7E37C57C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B3A08-F34F-443C-984E-A9480574E7F6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9A1BB-A606-4D9D-B718-3236497A4E82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73F3CC-C7F8-444F-8887-9FD4A38146CE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84FBE8-B9F1-405E-9306-F618FADA757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8FFC8-8D11-4A20-88E2-00F46F50208F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AE025-9FF8-4A14-8CAB-9F7028144D9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780E-28DC-4BE3-9E59-9AAEF697358D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68CD3-ED7E-4E52-969C-A6B0907E94BC}"/>
              </a:ext>
            </a:extLst>
          </p:cNvPr>
          <p:cNvSpPr txBox="1"/>
          <p:nvPr/>
        </p:nvSpPr>
        <p:spPr>
          <a:xfrm>
            <a:off x="7104321" y="1050696"/>
            <a:ext cx="78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6   3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62B6C-CF8F-47A3-BFDD-716E0A13C375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39DDBF-57E7-48FC-9565-D8B0A0A07D8D}"/>
              </a:ext>
            </a:extLst>
          </p:cNvPr>
          <p:cNvSpPr txBox="1"/>
          <p:nvPr/>
        </p:nvSpPr>
        <p:spPr>
          <a:xfrm>
            <a:off x="9347768" y="1041582"/>
            <a:ext cx="13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 </a:t>
            </a:r>
            <a:r>
              <a:rPr lang="en-US" dirty="0"/>
              <a:t>5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887967-FF35-4B7A-B7DB-6BBB63AB0BB6}"/>
              </a:ext>
            </a:extLst>
          </p:cNvPr>
          <p:cNvSpPr txBox="1"/>
          <p:nvPr/>
        </p:nvSpPr>
        <p:spPr>
          <a:xfrm>
            <a:off x="9505690" y="4851461"/>
            <a:ext cx="85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  4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26463-BBCC-4279-9B5F-C5176B0F504E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7EA7A8-5CA3-4579-8045-2DDE90F5B317}"/>
              </a:ext>
            </a:extLst>
          </p:cNvPr>
          <p:cNvSpPr txBox="1"/>
          <p:nvPr/>
        </p:nvSpPr>
        <p:spPr>
          <a:xfrm>
            <a:off x="7489825" y="3024908"/>
            <a:ext cx="63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039E64-6954-4D72-8206-76782D68343D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F2780D-0924-426D-90E3-ACAB827E62C2}"/>
              </a:ext>
            </a:extLst>
          </p:cNvPr>
          <p:cNvCxnSpPr>
            <a:cxnSpLocks/>
          </p:cNvCxnSpPr>
          <p:nvPr/>
        </p:nvCxnSpPr>
        <p:spPr>
          <a:xfrm flipH="1">
            <a:off x="7113610" y="1099250"/>
            <a:ext cx="291030" cy="27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CA9E691-38DA-4E8E-8830-1AFF98E8D88C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44ED51-7F1A-40D7-B774-9E8CE0A76CDD}"/>
              </a:ext>
            </a:extLst>
          </p:cNvPr>
          <p:cNvCxnSpPr/>
          <p:nvPr/>
        </p:nvCxnSpPr>
        <p:spPr>
          <a:xfrm>
            <a:off x="9505691" y="1106176"/>
            <a:ext cx="0" cy="205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2770A2B-DC45-4F8D-AA0F-EC00FBBDA1B0}"/>
              </a:ext>
            </a:extLst>
          </p:cNvPr>
          <p:cNvCxnSpPr/>
          <p:nvPr/>
        </p:nvCxnSpPr>
        <p:spPr>
          <a:xfrm flipH="1">
            <a:off x="7620373" y="3067597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E097E1-9E69-402C-9550-F41CF4DEBB5B}"/>
              </a:ext>
            </a:extLst>
          </p:cNvPr>
          <p:cNvCxnSpPr/>
          <p:nvPr/>
        </p:nvCxnSpPr>
        <p:spPr>
          <a:xfrm flipH="1">
            <a:off x="9641930" y="4962919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10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D524-3492-4133-920D-E7506972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53" y="294439"/>
            <a:ext cx="7147632" cy="2753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(1,2)(1,3)(1,4)(2,5)(3,2)(3,5)(4,3)(4,6)(5,7)(6,7)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8DC145-3B36-4007-B64E-8AB658A8FD04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F4F19-C4A8-4DD7-9238-545CC062BCDD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C7D152-46C6-410A-A129-F304A55E3E7A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8EB9B-2CB7-4437-8CFE-7C18B64CB27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85619-FC08-437E-82B2-066EC624AAE0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62241B-AFAF-4945-BB82-921CA71611EC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C909E9-C987-46E4-8C7B-5703451B859D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BED34-BF85-44A5-B71C-29EC5E13186F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5734D8-B0F5-4EA1-ADE5-8F9F69C583E7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A1D08C-A213-457B-AB58-E3226AD118C2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6B4359-1F0A-4014-AC8E-F8FC019D8CBB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E3615D-B67A-464F-AEB4-9305CEFB78B7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6122F-F62B-43FE-88F6-1C2CA7119471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974B53-EDAD-48F4-A931-590CAEE9230D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DAE81A-B35A-4704-BF59-E2B757C0129C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EC169F-C282-4B0C-B867-056E3EFB4563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480E8E-87BD-4F5F-83EB-10BE9F0AF4C0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4AF425-45EE-4D04-A264-E2ADD452A144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7611CF-2B7C-4C7B-8020-79DD7E37C57C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B3A08-F34F-443C-984E-A9480574E7F6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9A1BB-A606-4D9D-B718-3236497A4E82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73F3CC-C7F8-444F-8887-9FD4A38146CE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84FBE8-B9F1-405E-9306-F618FADA757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8FFC8-8D11-4A20-88E2-00F46F50208F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AE025-9FF8-4A14-8CAB-9F7028144D9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780E-28DC-4BE3-9E59-9AAEF697358D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68CD3-ED7E-4E52-969C-A6B0907E94BC}"/>
              </a:ext>
            </a:extLst>
          </p:cNvPr>
          <p:cNvSpPr txBox="1"/>
          <p:nvPr/>
        </p:nvSpPr>
        <p:spPr>
          <a:xfrm>
            <a:off x="7104321" y="1050696"/>
            <a:ext cx="78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6   3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62B6C-CF8F-47A3-BFDD-716E0A13C375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39DDBF-57E7-48FC-9565-D8B0A0A07D8D}"/>
              </a:ext>
            </a:extLst>
          </p:cNvPr>
          <p:cNvSpPr txBox="1"/>
          <p:nvPr/>
        </p:nvSpPr>
        <p:spPr>
          <a:xfrm>
            <a:off x="9347768" y="1041582"/>
            <a:ext cx="13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887967-FF35-4B7A-B7DB-6BBB63AB0BB6}"/>
              </a:ext>
            </a:extLst>
          </p:cNvPr>
          <p:cNvSpPr txBox="1"/>
          <p:nvPr/>
        </p:nvSpPr>
        <p:spPr>
          <a:xfrm>
            <a:off x="9505690" y="4851461"/>
            <a:ext cx="85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 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26463-BBCC-4279-9B5F-C5176B0F504E}"/>
              </a:ext>
            </a:extLst>
          </p:cNvPr>
          <p:cNvSpPr txBox="1"/>
          <p:nvPr/>
        </p:nvSpPr>
        <p:spPr>
          <a:xfrm>
            <a:off x="11661646" y="2798617"/>
            <a:ext cx="530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7EA7A8-5CA3-4579-8045-2DDE90F5B317}"/>
              </a:ext>
            </a:extLst>
          </p:cNvPr>
          <p:cNvSpPr txBox="1"/>
          <p:nvPr/>
        </p:nvSpPr>
        <p:spPr>
          <a:xfrm>
            <a:off x="7489825" y="3024908"/>
            <a:ext cx="63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039E64-6954-4D72-8206-76782D68343D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F2780D-0924-426D-90E3-ACAB827E62C2}"/>
              </a:ext>
            </a:extLst>
          </p:cNvPr>
          <p:cNvCxnSpPr>
            <a:cxnSpLocks/>
          </p:cNvCxnSpPr>
          <p:nvPr/>
        </p:nvCxnSpPr>
        <p:spPr>
          <a:xfrm flipH="1">
            <a:off x="7113610" y="1099250"/>
            <a:ext cx="291030" cy="27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CA9E691-38DA-4E8E-8830-1AFF98E8D88C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44ED51-7F1A-40D7-B774-9E8CE0A76CDD}"/>
              </a:ext>
            </a:extLst>
          </p:cNvPr>
          <p:cNvCxnSpPr/>
          <p:nvPr/>
        </p:nvCxnSpPr>
        <p:spPr>
          <a:xfrm>
            <a:off x="9505691" y="1106176"/>
            <a:ext cx="0" cy="205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2770A2B-DC45-4F8D-AA0F-EC00FBBDA1B0}"/>
              </a:ext>
            </a:extLst>
          </p:cNvPr>
          <p:cNvCxnSpPr/>
          <p:nvPr/>
        </p:nvCxnSpPr>
        <p:spPr>
          <a:xfrm flipH="1">
            <a:off x="7620373" y="3067597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E097E1-9E69-402C-9550-F41CF4DEBB5B}"/>
              </a:ext>
            </a:extLst>
          </p:cNvPr>
          <p:cNvCxnSpPr/>
          <p:nvPr/>
        </p:nvCxnSpPr>
        <p:spPr>
          <a:xfrm flipH="1">
            <a:off x="9641930" y="4962919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C0887D4-B1B9-4B57-90D5-8EB5B8CA3071}"/>
              </a:ext>
            </a:extLst>
          </p:cNvPr>
          <p:cNvCxnSpPr/>
          <p:nvPr/>
        </p:nvCxnSpPr>
        <p:spPr>
          <a:xfrm flipH="1">
            <a:off x="11852564" y="2910075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19E94FA-6367-4B3A-B455-41E972D5984A}"/>
              </a:ext>
            </a:extLst>
          </p:cNvPr>
          <p:cNvCxnSpPr/>
          <p:nvPr/>
        </p:nvCxnSpPr>
        <p:spPr>
          <a:xfrm flipH="1">
            <a:off x="11800260" y="3177511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78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C729-117F-4B2E-9A2B-6996CE434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19" y="331122"/>
            <a:ext cx="506780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first iteration is completed.</a:t>
            </a:r>
          </a:p>
          <a:p>
            <a:pPr marL="0" indent="0">
              <a:buNone/>
            </a:pPr>
            <a:r>
              <a:rPr lang="en-US" dirty="0"/>
              <a:t>We have to do these </a:t>
            </a:r>
            <a:r>
              <a:rPr lang="en-US" dirty="0">
                <a:solidFill>
                  <a:srgbClr val="FF0000"/>
                </a:solidFill>
              </a:rPr>
              <a:t>iterations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N-1</a:t>
            </a:r>
            <a:r>
              <a:rPr lang="en-US" dirty="0"/>
              <a:t>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Start again and see how </a:t>
            </a:r>
          </a:p>
          <a:p>
            <a:pPr marL="0" indent="0">
              <a:buNone/>
            </a:pPr>
            <a:r>
              <a:rPr lang="en-US" dirty="0"/>
              <a:t>graph changes</a:t>
            </a:r>
          </a:p>
          <a:p>
            <a:pPr marL="0" indent="0">
              <a:buNone/>
            </a:pPr>
            <a:r>
              <a:rPr lang="en-US" dirty="0"/>
              <a:t>(1,2)(1,3)(1,4)(2,5)(3,2)(3,5)</a:t>
            </a:r>
          </a:p>
          <a:p>
            <a:pPr marL="0" indent="0">
              <a:buNone/>
            </a:pP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5A83EA-17EC-4DC6-A775-6E0ED317F399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2EBE530-8CDE-44BE-A9A9-60EA79FFBB4B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DB8F0C-7C24-426E-82C8-31C0B39B7D7C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C5507F-D4DA-4C11-94C7-E321176159FB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93AC95-7861-4D52-B19C-B9028FA95C0E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AA7579-11CA-4FFD-A10D-A9B703B6EA4A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BA63D9-389B-447F-B9BD-B94904FDD0F0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BA429F-2AA4-47B6-AAA0-86175EECF186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68F344B-51C7-4498-9C05-76DCD39EF62F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04B505D5-7DA4-4790-9751-15BF1FD3D5F3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6050F1F-31EC-46DE-B0B8-E637A5399E07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1892CC-E79E-4877-9DA4-A452DC49D772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A43780-4CF2-4E00-BDA8-B270FFF0C6E0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1D0EED-EBB5-4F3F-9AB4-2FEBF844DC88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03B9EF3-6B38-47AA-8F51-8259D1851B98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59C8E3-B5BB-4983-86B3-0D799774C808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D3C477-4627-46DE-ACF6-316A493D7FEA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91349B6-B007-4F12-B070-103B3B06DF3F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E4EA6F-C898-40D0-9736-625B79DC2493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2F4230-62B6-4884-B638-896A9A4DB31A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674BEE-860B-44B3-ADDC-A6C505F691F0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A6CB9F-5820-4829-8E16-F82DCAFB5D04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A8BA6AA-AC95-4D44-B68E-68BD225130B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FE74FB-3090-4F5F-8FAC-D9C026FFB516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665F64-5D74-4517-A6AD-8F1C8E69ADFE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182731-070F-431D-AA3A-BF8D16491BE1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959581-A2EB-4B2E-97E5-689D494CAFC1}"/>
              </a:ext>
            </a:extLst>
          </p:cNvPr>
          <p:cNvSpPr txBox="1"/>
          <p:nvPr/>
        </p:nvSpPr>
        <p:spPr>
          <a:xfrm>
            <a:off x="7104321" y="1050696"/>
            <a:ext cx="78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6   3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44CBC1-D42E-48C7-9AC6-F08C445E1A50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1D1E74-C967-4611-BB90-0993B3A1945D}"/>
              </a:ext>
            </a:extLst>
          </p:cNvPr>
          <p:cNvSpPr txBox="1"/>
          <p:nvPr/>
        </p:nvSpPr>
        <p:spPr>
          <a:xfrm>
            <a:off x="9347768" y="1041582"/>
            <a:ext cx="13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976076-5419-466F-AF72-0999C8EF0876}"/>
              </a:ext>
            </a:extLst>
          </p:cNvPr>
          <p:cNvSpPr txBox="1"/>
          <p:nvPr/>
        </p:nvSpPr>
        <p:spPr>
          <a:xfrm>
            <a:off x="9505690" y="4851461"/>
            <a:ext cx="85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 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A30E67-E499-434C-B74F-072CD8199571}"/>
              </a:ext>
            </a:extLst>
          </p:cNvPr>
          <p:cNvSpPr txBox="1"/>
          <p:nvPr/>
        </p:nvSpPr>
        <p:spPr>
          <a:xfrm>
            <a:off x="7489825" y="3024908"/>
            <a:ext cx="63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B72EA5-736A-4000-B261-3FB5059C1AE3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7353C85-573B-456F-92D9-C4A8EA9EABA0}"/>
              </a:ext>
            </a:extLst>
          </p:cNvPr>
          <p:cNvCxnSpPr>
            <a:cxnSpLocks/>
          </p:cNvCxnSpPr>
          <p:nvPr/>
        </p:nvCxnSpPr>
        <p:spPr>
          <a:xfrm flipH="1">
            <a:off x="7113610" y="1099250"/>
            <a:ext cx="291030" cy="27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BE739E5-08D8-4B83-B79B-1CC27AF85764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8F009F-5ACE-475C-AE8B-D665BB8FD49D}"/>
              </a:ext>
            </a:extLst>
          </p:cNvPr>
          <p:cNvCxnSpPr/>
          <p:nvPr/>
        </p:nvCxnSpPr>
        <p:spPr>
          <a:xfrm>
            <a:off x="9505691" y="1106176"/>
            <a:ext cx="0" cy="205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220C0F-DB6A-4128-BA35-34B49C9D7BCD}"/>
              </a:ext>
            </a:extLst>
          </p:cNvPr>
          <p:cNvCxnSpPr/>
          <p:nvPr/>
        </p:nvCxnSpPr>
        <p:spPr>
          <a:xfrm flipH="1">
            <a:off x="7620373" y="3067597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4A187D-5069-428F-86F8-FC2F0BFCBEF3}"/>
              </a:ext>
            </a:extLst>
          </p:cNvPr>
          <p:cNvCxnSpPr/>
          <p:nvPr/>
        </p:nvCxnSpPr>
        <p:spPr>
          <a:xfrm flipH="1">
            <a:off x="9641930" y="4962919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FF9598D-EC49-4C08-BB07-49DC416592B6}"/>
              </a:ext>
            </a:extLst>
          </p:cNvPr>
          <p:cNvSpPr txBox="1"/>
          <p:nvPr/>
        </p:nvSpPr>
        <p:spPr>
          <a:xfrm>
            <a:off x="11587387" y="2600185"/>
            <a:ext cx="212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63EE9B7-4DBC-4CDA-B63B-C55555F04D90}"/>
              </a:ext>
            </a:extLst>
          </p:cNvPr>
          <p:cNvCxnSpPr/>
          <p:nvPr/>
        </p:nvCxnSpPr>
        <p:spPr>
          <a:xfrm flipH="1">
            <a:off x="11778305" y="2711643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E2336DA-F43F-45F3-9AC8-A067B957684C}"/>
              </a:ext>
            </a:extLst>
          </p:cNvPr>
          <p:cNvCxnSpPr/>
          <p:nvPr/>
        </p:nvCxnSpPr>
        <p:spPr>
          <a:xfrm flipH="1">
            <a:off x="11726001" y="2979079"/>
            <a:ext cx="52304" cy="2296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41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80D9-749C-4B1A-9A61-A297A9F64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8761"/>
            <a:ext cx="10515600" cy="5518202"/>
          </a:xfrm>
        </p:spPr>
        <p:txBody>
          <a:bodyPr/>
          <a:lstStyle/>
          <a:p>
            <a:r>
              <a:rPr lang="en-US" dirty="0"/>
              <a:t>The answer after n-1 iterations </a:t>
            </a:r>
          </a:p>
          <a:p>
            <a:endParaRPr lang="en-US" dirty="0"/>
          </a:p>
          <a:p>
            <a:r>
              <a:rPr lang="en-US" dirty="0"/>
              <a:t>1 – 0 </a:t>
            </a:r>
          </a:p>
          <a:p>
            <a:r>
              <a:rPr lang="en-US" dirty="0"/>
              <a:t>2 – 1 </a:t>
            </a:r>
          </a:p>
          <a:p>
            <a:r>
              <a:rPr lang="en-US" dirty="0"/>
              <a:t>3 – 3</a:t>
            </a:r>
          </a:p>
          <a:p>
            <a:r>
              <a:rPr lang="en-US" dirty="0"/>
              <a:t>4 – 5</a:t>
            </a:r>
          </a:p>
          <a:p>
            <a:r>
              <a:rPr lang="en-US" dirty="0"/>
              <a:t>5 – 0</a:t>
            </a:r>
          </a:p>
          <a:p>
            <a:r>
              <a:rPr lang="en-US" dirty="0"/>
              <a:t>6 – 4</a:t>
            </a:r>
          </a:p>
          <a:p>
            <a:r>
              <a:rPr lang="en-US" dirty="0"/>
              <a:t>7 – 3 </a:t>
            </a:r>
          </a:p>
        </p:txBody>
      </p:sp>
    </p:spTree>
    <p:extLst>
      <p:ext uri="{BB962C8B-B14F-4D97-AF65-F5344CB8AC3E}">
        <p14:creationId xmlns:p14="http://schemas.microsoft.com/office/powerpoint/2010/main" val="325723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0CD41-FA7A-4C6D-A9DB-737EBA894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9375"/>
            <a:ext cx="10515600" cy="3557588"/>
          </a:xfrm>
        </p:spPr>
        <p:txBody>
          <a:bodyPr>
            <a:normAutofit/>
          </a:bodyPr>
          <a:lstStyle/>
          <a:p>
            <a:r>
              <a:rPr lang="en-US" sz="2400" dirty="0"/>
              <a:t>Difference between </a:t>
            </a:r>
            <a:r>
              <a:rPr lang="en-US" sz="2400" dirty="0" err="1"/>
              <a:t>Ballman</a:t>
            </a:r>
            <a:r>
              <a:rPr lang="en-US" sz="2400" dirty="0"/>
              <a:t> Ford and Dijkstra Algorithms, Which situation each of them is better</a:t>
            </a:r>
          </a:p>
          <a:p>
            <a:r>
              <a:rPr lang="en-US" sz="2400" dirty="0"/>
              <a:t>Where </a:t>
            </a:r>
            <a:r>
              <a:rPr lang="en-US" sz="2400" dirty="0" err="1"/>
              <a:t>Ballman</a:t>
            </a:r>
            <a:r>
              <a:rPr lang="en-US" sz="2400" dirty="0"/>
              <a:t> Ford algorithm fails</a:t>
            </a:r>
          </a:p>
          <a:p>
            <a:r>
              <a:rPr lang="en-US" sz="2400" dirty="0"/>
              <a:t>Time complexity of </a:t>
            </a:r>
            <a:r>
              <a:rPr lang="en-US" sz="2400" dirty="0" err="1"/>
              <a:t>Ballman</a:t>
            </a:r>
            <a:r>
              <a:rPr lang="en-US" sz="2400" dirty="0"/>
              <a:t> Ford and Dijkstra Algorithm</a:t>
            </a:r>
          </a:p>
          <a:p>
            <a:r>
              <a:rPr lang="en-US" sz="2400" dirty="0"/>
              <a:t>What is </a:t>
            </a:r>
            <a:r>
              <a:rPr lang="en-GB" sz="2400" dirty="0"/>
              <a:t>Single Source Shortest Path in directed acyclic graph?</a:t>
            </a:r>
          </a:p>
          <a:p>
            <a:r>
              <a:rPr lang="en-GB" sz="2400" dirty="0"/>
              <a:t>How </a:t>
            </a:r>
            <a:r>
              <a:rPr lang="en-GB" sz="2400" dirty="0" err="1"/>
              <a:t>Ballman</a:t>
            </a:r>
            <a:r>
              <a:rPr lang="en-GB" sz="2400" dirty="0"/>
              <a:t> Ford and Dijkstra algorithm pseudo code.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8DAA3F-A376-424A-8398-8D75A7F4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2542" y="365125"/>
            <a:ext cx="5641257" cy="1325563"/>
          </a:xfrm>
        </p:spPr>
        <p:txBody>
          <a:bodyPr/>
          <a:lstStyle/>
          <a:p>
            <a:r>
              <a:rPr lang="en-US" b="1" dirty="0"/>
              <a:t>Home Assignment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1DA6F-3D58-443D-92E3-AD99AB74C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12" y="0"/>
            <a:ext cx="3700593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03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FA4E-4277-4933-90C2-7442942B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AA848-EC12-4C85-97BE-E53F9B5E1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Introduction to algorithms 3</a:t>
            </a:r>
            <a:r>
              <a:rPr lang="en-US" sz="2000" baseline="30000" dirty="0"/>
              <a:t>rd</a:t>
            </a:r>
            <a:r>
              <a:rPr lang="en-US" sz="2000" dirty="0"/>
              <a:t> edition</a:t>
            </a:r>
          </a:p>
          <a:p>
            <a:r>
              <a:rPr lang="en-US" sz="2000" dirty="0"/>
              <a:t>https://www.youtube.com/watch?v=obWXjtg0L64</a:t>
            </a:r>
          </a:p>
          <a:p>
            <a:r>
              <a:rPr lang="en-US" sz="2000" dirty="0"/>
              <a:t>https://www.youtube.com/watch?v=FtN3BYH2Zes</a:t>
            </a:r>
          </a:p>
          <a:p>
            <a:r>
              <a:rPr lang="en-US" sz="2000" dirty="0"/>
              <a:t>https://www.youtube.com/watch?v=lyw4FaxrwHg</a:t>
            </a:r>
          </a:p>
          <a:p>
            <a:r>
              <a:rPr lang="en-US" sz="2000" dirty="0"/>
              <a:t>https://www.youtube.com/watch?v=eQA-m22wjTQ&amp;list=PLDV1Zeh2NRsDGO4--qE8yH72HFL1Km93P (</a:t>
            </a:r>
            <a:r>
              <a:rPr lang="en-US" sz="2000" dirty="0">
                <a:solidFill>
                  <a:srgbClr val="FF0000"/>
                </a:solidFill>
              </a:rPr>
              <a:t>completion of series is recommended for </a:t>
            </a:r>
            <a:r>
              <a:rPr lang="en-US" sz="2000">
                <a:solidFill>
                  <a:srgbClr val="FF0000"/>
                </a:solidFill>
              </a:rPr>
              <a:t>additional information</a:t>
            </a:r>
            <a:r>
              <a:rPr lang="en-US" sz="200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429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501AF-06CF-44AD-96DA-2E72FB58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584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Single Source 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7734F-125E-4D29-AFC8-87497714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/>
          <a:lstStyle/>
          <a:p>
            <a:r>
              <a:rPr lang="en-US" dirty="0"/>
              <a:t>Weighted path length (cost): The sum of the weights of all links on the path.</a:t>
            </a:r>
          </a:p>
          <a:p>
            <a:endParaRPr lang="en-US" dirty="0"/>
          </a:p>
          <a:p>
            <a:r>
              <a:rPr lang="en-US" dirty="0"/>
              <a:t>The single-source shortest path problem: Given a weighted graph G and a source vertex s, find the shortest (minimum cost)  path from s to every other vertex in G.</a:t>
            </a:r>
          </a:p>
          <a:p>
            <a:endParaRPr lang="en-US" dirty="0"/>
          </a:p>
          <a:p>
            <a:r>
              <a:rPr lang="en-US" dirty="0"/>
              <a:t>Bellman Ford use dynamic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2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15046-E29D-4FA1-B8A7-333B3EE76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cs typeface="Arial" panose="020B0604020202020204" pitchFamily="34" charset="0"/>
              </a:rPr>
              <a:t>Negative link weight:</a:t>
            </a:r>
            <a:r>
              <a:rPr lang="en-US" altLang="zh-CN" dirty="0">
                <a:solidFill>
                  <a:schemeClr val="tx1"/>
                </a:solidFill>
                <a:cs typeface="Arial" panose="020B0604020202020204" pitchFamily="34" charset="0"/>
              </a:rPr>
              <a:t> The Bellman-Ford algorithm works; Dijkstra’s algorithm doesn’t.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cs typeface="Arial" panose="020B0604020202020204" pitchFamily="34" charset="0"/>
              </a:rPr>
              <a:t>Distributed implementation:</a:t>
            </a:r>
            <a:r>
              <a:rPr lang="en-US" altLang="zh-CN" dirty="0">
                <a:solidFill>
                  <a:schemeClr val="tx1"/>
                </a:solidFill>
                <a:cs typeface="Arial" panose="020B0604020202020204" pitchFamily="34" charset="0"/>
              </a:rPr>
              <a:t> The Bellman-Ford algorithm can be easily implemented in a distributed way. Dijkstra’s algorithm cannot.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cs typeface="Arial" panose="020B0604020202020204" pitchFamily="34" charset="0"/>
              </a:rPr>
              <a:t>Time complexity:</a:t>
            </a:r>
            <a:r>
              <a:rPr lang="en-US" altLang="zh-CN" dirty="0">
                <a:solidFill>
                  <a:schemeClr val="tx1"/>
                </a:solidFill>
                <a:cs typeface="Arial" panose="020B0604020202020204" pitchFamily="34" charset="0"/>
              </a:rPr>
              <a:t> The Bellman-Ford algorithm is higher than Dijkstra’s algorithm. 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F2A528-B4D1-4D77-8541-2A9AEFB7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457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Differences</a:t>
            </a:r>
          </a:p>
        </p:txBody>
      </p:sp>
    </p:spTree>
    <p:extLst>
      <p:ext uri="{BB962C8B-B14F-4D97-AF65-F5344CB8AC3E}">
        <p14:creationId xmlns:p14="http://schemas.microsoft.com/office/powerpoint/2010/main" val="147068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AF09-CD16-42D6-AE64-591FF164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Bellman 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AE7C-145B-4E6C-B801-2A0363AF0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9127"/>
            <a:ext cx="4389931" cy="5077836"/>
          </a:xfrm>
        </p:spPr>
        <p:txBody>
          <a:bodyPr/>
          <a:lstStyle/>
          <a:p>
            <a:r>
              <a:rPr lang="en-US" dirty="0"/>
              <a:t>Relax all the edges</a:t>
            </a:r>
          </a:p>
          <a:p>
            <a:r>
              <a:rPr lang="en-US" dirty="0"/>
              <a:t>Relax the edges n-1 times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|v|= n= 7 =&gt; n-1= 6 times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Relaxation: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If there is an edge between pair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u,v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Then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(d[u]+c[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u,v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] &lt; d[v])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d[v] = d[u]+c[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u,v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]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372C23-9FAC-4AF8-A8C7-9B1A0D198E7A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35E8E0-6184-4DF8-B50C-0B8E913A1240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E71C15-76F6-45FE-9AEE-E51F8F5CA120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1D3F58-3F9D-454F-9C7D-2677D47DEB8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7A01E0-82DB-4FD8-9D77-5F011C019A5A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4BB890-10F8-4FD0-ACCC-CF0531B9DCEA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614CF0-4296-4784-BDBA-289A5EFAEBA5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81D59C-5763-4D61-977F-40F608F15094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46291A-CFC8-40DE-AC29-8AB2D2E7EDFE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EA5E828-DBDB-4BFA-9717-C84E9E82854F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D32743-5CF6-438C-8CFE-24E9AA0C4DC1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3E927E-31CE-451B-BDE9-AC499151129D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B22E12-A04D-4334-982F-A37E07680A89}"/>
              </a:ext>
            </a:extLst>
          </p:cNvPr>
          <p:cNvCxnSpPr>
            <a:stCxn id="5" idx="6"/>
            <a:endCxn id="18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F9E7E1C-BB89-48F0-9BC6-88B5B74113E6}"/>
              </a:ext>
            </a:extLst>
          </p:cNvPr>
          <p:cNvCxnSpPr>
            <a:stCxn id="6" idx="6"/>
            <a:endCxn id="18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2DDF82-A712-4D70-8577-0109723601CE}"/>
              </a:ext>
            </a:extLst>
          </p:cNvPr>
          <p:cNvCxnSpPr>
            <a:stCxn id="7" idx="6"/>
            <a:endCxn id="19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8F19078-3C3B-4BBF-A1C0-794F7F536BC0}"/>
              </a:ext>
            </a:extLst>
          </p:cNvPr>
          <p:cNvCxnSpPr>
            <a:stCxn id="18" idx="6"/>
            <a:endCxn id="20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D6ED6A-A707-4D27-ACA2-09266B9E1D51}"/>
              </a:ext>
            </a:extLst>
          </p:cNvPr>
          <p:cNvCxnSpPr>
            <a:stCxn id="19" idx="6"/>
            <a:endCxn id="20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10AE913-2F8F-47DE-BA24-743C1B3774F1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AC1918-975A-4890-8A25-62723192E4F8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317DA0-A5C0-4895-B94B-6356FEA65B08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ECA373-004E-404B-8707-FF4CF68AAEED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06A1E-59E3-42C4-B9AE-3B351CB142A1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D2F2FB-A992-4954-B5E4-1A1F848E7159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9312BF-F88B-4E43-9CD4-9F15CC63342E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AF3ECB-3C02-49D8-8929-A887D15EBFC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62046D5-1A89-4CEA-AC0D-ADBC25916EE7}"/>
              </a:ext>
            </a:extLst>
          </p:cNvPr>
          <p:cNvGrpSpPr/>
          <p:nvPr/>
        </p:nvGrpSpPr>
        <p:grpSpPr>
          <a:xfrm>
            <a:off x="7101917" y="1066860"/>
            <a:ext cx="2680659" cy="369332"/>
            <a:chOff x="7101917" y="1066860"/>
            <a:chExt cx="2680659" cy="36933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5C9DBBC-0CE5-4C4C-8F30-C1E58D651FF7}"/>
                </a:ext>
              </a:extLst>
            </p:cNvPr>
            <p:cNvSpPr txBox="1"/>
            <p:nvPr/>
          </p:nvSpPr>
          <p:spPr>
            <a:xfrm>
              <a:off x="7101917" y="10668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BAA071-47FF-4B80-BFE5-CCCB63B8FFBD}"/>
                </a:ext>
              </a:extLst>
            </p:cNvPr>
            <p:cNvSpPr txBox="1"/>
            <p:nvPr/>
          </p:nvSpPr>
          <p:spPr>
            <a:xfrm>
              <a:off x="9493714" y="106686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6664AC72-A7DA-4AE6-B9A1-1E6DD9448DDD}"/>
              </a:ext>
            </a:extLst>
          </p:cNvPr>
          <p:cNvSpPr txBox="1"/>
          <p:nvPr/>
        </p:nvSpPr>
        <p:spPr>
          <a:xfrm>
            <a:off x="6243378" y="26418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5B3528-2B87-4D32-ABA7-374B4254DBF4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36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AF09-CD16-42D6-AE64-591FF164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Bellman 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AE7C-145B-4E6C-B801-2A0363AF0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9127"/>
            <a:ext cx="4389931" cy="5077836"/>
          </a:xfrm>
        </p:spPr>
        <p:txBody>
          <a:bodyPr/>
          <a:lstStyle/>
          <a:p>
            <a:r>
              <a:rPr lang="en-US" dirty="0"/>
              <a:t>List all the edges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-e</a:t>
            </a:r>
          </a:p>
          <a:p>
            <a:pPr marL="0" indent="0">
              <a:buNone/>
            </a:pPr>
            <a:r>
              <a:rPr lang="en-US" dirty="0"/>
              <a:t>(1,2)(1,3)(1,4)(2,5)(3,2)(3,5)</a:t>
            </a:r>
          </a:p>
          <a:p>
            <a:pPr marL="0" indent="0">
              <a:buNone/>
            </a:pP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vertex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mark distance </a:t>
            </a:r>
            <a:r>
              <a:rPr lang="en-US" dirty="0">
                <a:solidFill>
                  <a:srgbClr val="FF0000"/>
                </a:solidFill>
              </a:rPr>
              <a:t>zero</a:t>
            </a:r>
            <a:r>
              <a:rPr lang="en-US" dirty="0"/>
              <a:t> and for </a:t>
            </a:r>
            <a:r>
              <a:rPr lang="en-US" dirty="0">
                <a:solidFill>
                  <a:srgbClr val="FF0000"/>
                </a:solidFill>
              </a:rPr>
              <a:t>rest</a:t>
            </a:r>
            <a:r>
              <a:rPr lang="en-US" dirty="0"/>
              <a:t> mark </a:t>
            </a:r>
            <a:r>
              <a:rPr lang="en-US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372C23-9FAC-4AF8-A8C7-9B1A0D198E7A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35E8E0-6184-4DF8-B50C-0B8E913A1240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E71C15-76F6-45FE-9AEE-E51F8F5CA120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1D3F58-3F9D-454F-9C7D-2677D47DEB8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7A01E0-82DB-4FD8-9D77-5F011C019A5A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4BB890-10F8-4FD0-ACCC-CF0531B9DCEA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614CF0-4296-4784-BDBA-289A5EFAEBA5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81D59C-5763-4D61-977F-40F608F15094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46291A-CFC8-40DE-AC29-8AB2D2E7EDFE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EA5E828-DBDB-4BFA-9717-C84E9E82854F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D32743-5CF6-438C-8CFE-24E9AA0C4DC1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3E927E-31CE-451B-BDE9-AC499151129D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B22E12-A04D-4334-982F-A37E07680A89}"/>
              </a:ext>
            </a:extLst>
          </p:cNvPr>
          <p:cNvCxnSpPr>
            <a:stCxn id="5" idx="6"/>
            <a:endCxn id="18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F9E7E1C-BB89-48F0-9BC6-88B5B74113E6}"/>
              </a:ext>
            </a:extLst>
          </p:cNvPr>
          <p:cNvCxnSpPr>
            <a:stCxn id="6" idx="6"/>
            <a:endCxn id="18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2DDF82-A712-4D70-8577-0109723601CE}"/>
              </a:ext>
            </a:extLst>
          </p:cNvPr>
          <p:cNvCxnSpPr>
            <a:stCxn id="7" idx="6"/>
            <a:endCxn id="19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8F19078-3C3B-4BBF-A1C0-794F7F536BC0}"/>
              </a:ext>
            </a:extLst>
          </p:cNvPr>
          <p:cNvCxnSpPr>
            <a:stCxn id="18" idx="6"/>
            <a:endCxn id="20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D6ED6A-A707-4D27-ACA2-09266B9E1D51}"/>
              </a:ext>
            </a:extLst>
          </p:cNvPr>
          <p:cNvCxnSpPr>
            <a:stCxn id="19" idx="6"/>
            <a:endCxn id="20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10AE913-2F8F-47DE-BA24-743C1B3774F1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AC1918-975A-4890-8A25-62723192E4F8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317DA0-A5C0-4895-B94B-6356FEA65B08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ECA373-004E-404B-8707-FF4CF68AAEED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06A1E-59E3-42C4-B9AE-3B351CB142A1}"/>
              </a:ext>
            </a:extLst>
          </p:cNvPr>
          <p:cNvSpPr txBox="1"/>
          <p:nvPr/>
        </p:nvSpPr>
        <p:spPr>
          <a:xfrm>
            <a:off x="8269659" y="13255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D2F2FB-A992-4954-B5E4-1A1F848E7159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9312BF-F88B-4E43-9CD4-9F15CC63342E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AF3ECB-3C02-49D8-8929-A887D15EBFC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1936B7-4109-4F8A-92C8-3A23DFE02452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697DE7-65C9-4D75-9F44-C4D808DB5793}"/>
              </a:ext>
            </a:extLst>
          </p:cNvPr>
          <p:cNvSpPr txBox="1"/>
          <p:nvPr/>
        </p:nvSpPr>
        <p:spPr>
          <a:xfrm>
            <a:off x="7104321" y="104377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3B501B-1EEF-4A8E-A5E4-8A68FD6E3579}"/>
              </a:ext>
            </a:extLst>
          </p:cNvPr>
          <p:cNvSpPr txBox="1"/>
          <p:nvPr/>
        </p:nvSpPr>
        <p:spPr>
          <a:xfrm>
            <a:off x="7113610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F25FBF-3623-4D29-B186-E11F91C3F76D}"/>
              </a:ext>
            </a:extLst>
          </p:cNvPr>
          <p:cNvSpPr txBox="1"/>
          <p:nvPr/>
        </p:nvSpPr>
        <p:spPr>
          <a:xfrm>
            <a:off x="9405557" y="105069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F8D01A5-734B-41DC-93DE-AA6B25C5D6FF}"/>
              </a:ext>
            </a:extLst>
          </p:cNvPr>
          <p:cNvSpPr txBox="1"/>
          <p:nvPr/>
        </p:nvSpPr>
        <p:spPr>
          <a:xfrm>
            <a:off x="9505691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7265FC-C9DD-43BD-89DC-7E5DB76AD409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FE2EC2-72BA-4733-8E19-8CCAB0B909AA}"/>
              </a:ext>
            </a:extLst>
          </p:cNvPr>
          <p:cNvSpPr txBox="1"/>
          <p:nvPr/>
        </p:nvSpPr>
        <p:spPr>
          <a:xfrm>
            <a:off x="6220342" y="26972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B25B20-1947-4743-BC02-91D979F342B7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204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AF09-CD16-42D6-AE64-591FF164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Bellman 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AE7C-145B-4E6C-B801-2A0363AF0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9127"/>
            <a:ext cx="4389931" cy="50778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(1,2)(1,3)(1,4)(2,5)(3,2)(3,5)</a:t>
            </a:r>
          </a:p>
          <a:p>
            <a:pPr marL="0" indent="0">
              <a:buNone/>
            </a:pP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Relaxation</a:t>
            </a:r>
          </a:p>
          <a:p>
            <a:pPr marL="0" indent="0">
              <a:buNone/>
            </a:pPr>
            <a:r>
              <a:rPr lang="en-US" dirty="0"/>
              <a:t>If (d[1]+c[1,2] &lt; d[2])</a:t>
            </a:r>
          </a:p>
          <a:p>
            <a:pPr marL="0" indent="0">
              <a:buNone/>
            </a:pPr>
            <a:r>
              <a:rPr lang="en-US" dirty="0"/>
              <a:t>        0  +    6    &lt; </a:t>
            </a:r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d[2] = d[u]+c[</a:t>
            </a:r>
            <a:r>
              <a:rPr lang="en-US" dirty="0" err="1"/>
              <a:t>u,v</a:t>
            </a:r>
            <a:r>
              <a:rPr lang="en-US" dirty="0"/>
              <a:t>] =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372C23-9FAC-4AF8-A8C7-9B1A0D198E7A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35E8E0-6184-4DF8-B50C-0B8E913A1240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E71C15-76F6-45FE-9AEE-E51F8F5CA120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11D3F58-3F9D-454F-9C7D-2677D47DEB8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7A01E0-82DB-4FD8-9D77-5F011C019A5A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4BB890-10F8-4FD0-ACCC-CF0531B9DCEA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614CF0-4296-4784-BDBA-289A5EFAEBA5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081D59C-5763-4D61-977F-40F608F15094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46291A-CFC8-40DE-AC29-8AB2D2E7EDFE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EA5E828-DBDB-4BFA-9717-C84E9E82854F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5D32743-5CF6-438C-8CFE-24E9AA0C4DC1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B3E927E-31CE-451B-BDE9-AC499151129D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B22E12-A04D-4334-982F-A37E07680A89}"/>
              </a:ext>
            </a:extLst>
          </p:cNvPr>
          <p:cNvCxnSpPr>
            <a:stCxn id="5" idx="6"/>
            <a:endCxn id="18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F9E7E1C-BB89-48F0-9BC6-88B5B74113E6}"/>
              </a:ext>
            </a:extLst>
          </p:cNvPr>
          <p:cNvCxnSpPr>
            <a:stCxn id="6" idx="6"/>
            <a:endCxn id="18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02DDF82-A712-4D70-8577-0109723601CE}"/>
              </a:ext>
            </a:extLst>
          </p:cNvPr>
          <p:cNvCxnSpPr>
            <a:stCxn id="7" idx="6"/>
            <a:endCxn id="19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8F19078-3C3B-4BBF-A1C0-794F7F536BC0}"/>
              </a:ext>
            </a:extLst>
          </p:cNvPr>
          <p:cNvCxnSpPr>
            <a:stCxn id="18" idx="6"/>
            <a:endCxn id="20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D6ED6A-A707-4D27-ACA2-09266B9E1D51}"/>
              </a:ext>
            </a:extLst>
          </p:cNvPr>
          <p:cNvCxnSpPr>
            <a:stCxn id="19" idx="6"/>
            <a:endCxn id="20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10AE913-2F8F-47DE-BA24-743C1B3774F1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AC1918-975A-4890-8A25-62723192E4F8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317DA0-A5C0-4895-B94B-6356FEA65B08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ECA373-004E-404B-8707-FF4CF68AAEED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06A1E-59E3-42C4-B9AE-3B351CB142A1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D2F2FB-A992-4954-B5E4-1A1F848E7159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9312BF-F88B-4E43-9CD4-9F15CC63342E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AF3ECB-3C02-49D8-8929-A887D15EBFC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B1936B7-4109-4F8A-92C8-3A23DFE02452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697DE7-65C9-4D75-9F44-C4D808DB5793}"/>
              </a:ext>
            </a:extLst>
          </p:cNvPr>
          <p:cNvSpPr txBox="1"/>
          <p:nvPr/>
        </p:nvSpPr>
        <p:spPr>
          <a:xfrm>
            <a:off x="7104321" y="1043770"/>
            <a:ext cx="80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  6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3B501B-1EEF-4A8E-A5E4-8A68FD6E3579}"/>
              </a:ext>
            </a:extLst>
          </p:cNvPr>
          <p:cNvSpPr txBox="1"/>
          <p:nvPr/>
        </p:nvSpPr>
        <p:spPr>
          <a:xfrm>
            <a:off x="7113610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F25FBF-3623-4D29-B186-E11F91C3F76D}"/>
              </a:ext>
            </a:extLst>
          </p:cNvPr>
          <p:cNvSpPr txBox="1"/>
          <p:nvPr/>
        </p:nvSpPr>
        <p:spPr>
          <a:xfrm>
            <a:off x="9405557" y="105069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F8D01A5-734B-41DC-93DE-AA6B25C5D6FF}"/>
              </a:ext>
            </a:extLst>
          </p:cNvPr>
          <p:cNvSpPr txBox="1"/>
          <p:nvPr/>
        </p:nvSpPr>
        <p:spPr>
          <a:xfrm>
            <a:off x="9505691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7265FC-C9DD-43BD-89DC-7E5DB76AD409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8936A2-33EB-44AD-8467-5EB6D8304842}"/>
              </a:ext>
            </a:extLst>
          </p:cNvPr>
          <p:cNvCxnSpPr>
            <a:cxnSpLocks/>
          </p:cNvCxnSpPr>
          <p:nvPr/>
        </p:nvCxnSpPr>
        <p:spPr>
          <a:xfrm>
            <a:off x="7331391" y="101600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6B95BE5-49DC-482F-8E1E-CFA9A95819AC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689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D524-3492-4133-920D-E7506972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697"/>
            <a:ext cx="4148746" cy="19928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(1,2)(1,3)(1,4)</a:t>
            </a:r>
          </a:p>
          <a:p>
            <a:pPr marL="0" indent="0">
              <a:buNone/>
            </a:pPr>
            <a:r>
              <a:rPr lang="en-US" dirty="0"/>
              <a:t>(2,5)(3,2)(3,5)</a:t>
            </a:r>
          </a:p>
          <a:p>
            <a:pPr marL="0" indent="0">
              <a:buNone/>
            </a:pP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8DC145-3B36-4007-B64E-8AB658A8FD04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F4F19-C4A8-4DD7-9238-545CC062BCDD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C7D152-46C6-410A-A129-F304A55E3E7A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8EB9B-2CB7-4437-8CFE-7C18B64CB27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85619-FC08-437E-82B2-066EC624AAE0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62241B-AFAF-4945-BB82-921CA71611EC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C909E9-C987-46E4-8C7B-5703451B859D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BED34-BF85-44A5-B71C-29EC5E13186F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5734D8-B0F5-4EA1-ADE5-8F9F69C583E7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A1D08C-A213-457B-AB58-E3226AD118C2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6B4359-1F0A-4014-AC8E-F8FC019D8CBB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E3615D-B67A-464F-AEB4-9305CEFB78B7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6122F-F62B-43FE-88F6-1C2CA7119471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974B53-EDAD-48F4-A931-590CAEE9230D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DAE81A-B35A-4704-BF59-E2B757C0129C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EC169F-C282-4B0C-B867-056E3EFB4563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480E8E-87BD-4F5F-83EB-10BE9F0AF4C0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4AF425-45EE-4D04-A264-E2ADD452A144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7611CF-2B7C-4C7B-8020-79DD7E37C57C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B3A08-F34F-443C-984E-A9480574E7F6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9A1BB-A606-4D9D-B718-3236497A4E82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73F3CC-C7F8-444F-8887-9FD4A38146CE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84FBE8-B9F1-405E-9306-F618FADA757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8FFC8-8D11-4A20-88E2-00F46F50208F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AE025-9FF8-4A14-8CAB-9F7028144D9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780E-28DC-4BE3-9E59-9AAEF697358D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68CD3-ED7E-4E52-969C-A6B0907E94BC}"/>
              </a:ext>
            </a:extLst>
          </p:cNvPr>
          <p:cNvSpPr txBox="1"/>
          <p:nvPr/>
        </p:nvSpPr>
        <p:spPr>
          <a:xfrm>
            <a:off x="7104321" y="1050696"/>
            <a:ext cx="3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62B6C-CF8F-47A3-BFDD-716E0A13C375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39DDBF-57E7-48FC-9565-D8B0A0A07D8D}"/>
              </a:ext>
            </a:extLst>
          </p:cNvPr>
          <p:cNvSpPr txBox="1"/>
          <p:nvPr/>
        </p:nvSpPr>
        <p:spPr>
          <a:xfrm>
            <a:off x="9405557" y="105069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887967-FF35-4B7A-B7DB-6BBB63AB0BB6}"/>
              </a:ext>
            </a:extLst>
          </p:cNvPr>
          <p:cNvSpPr txBox="1"/>
          <p:nvPr/>
        </p:nvSpPr>
        <p:spPr>
          <a:xfrm>
            <a:off x="9505691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26463-BBCC-4279-9B5F-C5176B0F504E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7EA7A8-5CA3-4579-8045-2DDE90F5B317}"/>
              </a:ext>
            </a:extLst>
          </p:cNvPr>
          <p:cNvSpPr txBox="1"/>
          <p:nvPr/>
        </p:nvSpPr>
        <p:spPr>
          <a:xfrm>
            <a:off x="7489826" y="3024908"/>
            <a:ext cx="3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039E64-6954-4D72-8206-76782D68343D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6FE937-11C0-4745-A95D-7E1B33A3A254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825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D524-3492-4133-920D-E7506972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697"/>
            <a:ext cx="4148746" cy="19928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(1,2)(1,3)(1,4)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(2,5</a:t>
            </a:r>
            <a:r>
              <a:rPr lang="en-US" dirty="0"/>
              <a:t>)(3,2)(3,5)</a:t>
            </a:r>
          </a:p>
          <a:p>
            <a:pPr marL="0" indent="0">
              <a:buNone/>
            </a:pP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8DC145-3B36-4007-B64E-8AB658A8FD04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F4F19-C4A8-4DD7-9238-545CC062BCDD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C7D152-46C6-410A-A129-F304A55E3E7A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8EB9B-2CB7-4437-8CFE-7C18B64CB27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85619-FC08-437E-82B2-066EC624AAE0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62241B-AFAF-4945-BB82-921CA71611EC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C909E9-C987-46E4-8C7B-5703451B859D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BED34-BF85-44A5-B71C-29EC5E13186F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5734D8-B0F5-4EA1-ADE5-8F9F69C583E7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A1D08C-A213-457B-AB58-E3226AD118C2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6B4359-1F0A-4014-AC8E-F8FC019D8CBB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E3615D-B67A-464F-AEB4-9305CEFB78B7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6122F-F62B-43FE-88F6-1C2CA7119471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974B53-EDAD-48F4-A931-590CAEE9230D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DAE81A-B35A-4704-BF59-E2B757C0129C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EC169F-C282-4B0C-B867-056E3EFB4563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480E8E-87BD-4F5F-83EB-10BE9F0AF4C0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4AF425-45EE-4D04-A264-E2ADD452A144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7611CF-2B7C-4C7B-8020-79DD7E37C57C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B3A08-F34F-443C-984E-A9480574E7F6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9A1BB-A606-4D9D-B718-3236497A4E82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73F3CC-C7F8-444F-8887-9FD4A38146CE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84FBE8-B9F1-405E-9306-F618FADA757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8FFC8-8D11-4A20-88E2-00F46F50208F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AE025-9FF8-4A14-8CAB-9F7028144D9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780E-28DC-4BE3-9E59-9AAEF697358D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68CD3-ED7E-4E52-969C-A6B0907E94BC}"/>
              </a:ext>
            </a:extLst>
          </p:cNvPr>
          <p:cNvSpPr txBox="1"/>
          <p:nvPr/>
        </p:nvSpPr>
        <p:spPr>
          <a:xfrm>
            <a:off x="7104321" y="1050696"/>
            <a:ext cx="78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62B6C-CF8F-47A3-BFDD-716E0A13C375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39DDBF-57E7-48FC-9565-D8B0A0A07D8D}"/>
              </a:ext>
            </a:extLst>
          </p:cNvPr>
          <p:cNvSpPr txBox="1"/>
          <p:nvPr/>
        </p:nvSpPr>
        <p:spPr>
          <a:xfrm>
            <a:off x="9347769" y="1041582"/>
            <a:ext cx="65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 </a:t>
            </a:r>
            <a:r>
              <a:rPr lang="en-US" dirty="0"/>
              <a:t>5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887967-FF35-4B7A-B7DB-6BBB63AB0BB6}"/>
              </a:ext>
            </a:extLst>
          </p:cNvPr>
          <p:cNvSpPr txBox="1"/>
          <p:nvPr/>
        </p:nvSpPr>
        <p:spPr>
          <a:xfrm>
            <a:off x="9505691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26463-BBCC-4279-9B5F-C5176B0F504E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7EA7A8-5CA3-4579-8045-2DDE90F5B317}"/>
              </a:ext>
            </a:extLst>
          </p:cNvPr>
          <p:cNvSpPr txBox="1"/>
          <p:nvPr/>
        </p:nvSpPr>
        <p:spPr>
          <a:xfrm>
            <a:off x="7489826" y="3024908"/>
            <a:ext cx="3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039E64-6954-4D72-8206-76782D68343D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A9E691-38DA-4E8E-8830-1AFF98E8D88C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44ED51-7F1A-40D7-B774-9E8CE0A76CDD}"/>
              </a:ext>
            </a:extLst>
          </p:cNvPr>
          <p:cNvCxnSpPr/>
          <p:nvPr/>
        </p:nvCxnSpPr>
        <p:spPr>
          <a:xfrm>
            <a:off x="9505691" y="1106176"/>
            <a:ext cx="0" cy="205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48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CD524-3492-4133-920D-E7506972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53" y="294439"/>
            <a:ext cx="7147632" cy="27731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(1,2)(1,3)(1,4)(2,5)(3,2)(3,5)</a:t>
            </a:r>
            <a:r>
              <a:rPr lang="en-US" dirty="0"/>
              <a:t>(4,3)(4,6)(5,7)(6,7)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(3,5)=6&gt;5 so discard this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F8DC145-3B36-4007-B64E-8AB658A8FD04}"/>
              </a:ext>
            </a:extLst>
          </p:cNvPr>
          <p:cNvSpPr/>
          <p:nvPr/>
        </p:nvSpPr>
        <p:spPr>
          <a:xfrm>
            <a:off x="5384800" y="2798618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FF4F19-C4A8-4DD7-9238-545CC062BCDD}"/>
              </a:ext>
            </a:extLst>
          </p:cNvPr>
          <p:cNvSpPr/>
          <p:nvPr/>
        </p:nvSpPr>
        <p:spPr>
          <a:xfrm>
            <a:off x="7005782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BC7D152-46C6-410A-A129-F304A55E3E7A}"/>
              </a:ext>
            </a:extLst>
          </p:cNvPr>
          <p:cNvSpPr/>
          <p:nvPr/>
        </p:nvSpPr>
        <p:spPr>
          <a:xfrm>
            <a:off x="7005782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88EB9B-2CB7-4437-8CFE-7C18B64CB271}"/>
              </a:ext>
            </a:extLst>
          </p:cNvPr>
          <p:cNvSpPr/>
          <p:nvPr/>
        </p:nvSpPr>
        <p:spPr>
          <a:xfrm>
            <a:off x="700578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385619-FC08-437E-82B2-066EC624AAE0}"/>
              </a:ext>
            </a:extLst>
          </p:cNvPr>
          <p:cNvCxnSpPr>
            <a:stCxn id="4" idx="0"/>
            <a:endCxn id="5" idx="2"/>
          </p:cNvCxnSpPr>
          <p:nvPr/>
        </p:nvCxnSpPr>
        <p:spPr>
          <a:xfrm flipV="1">
            <a:off x="5634182" y="1681018"/>
            <a:ext cx="1371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62241B-AFAF-4945-BB82-921CA71611EC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883564" y="3024908"/>
            <a:ext cx="11222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C909E9-C987-46E4-8C7B-5703451B859D}"/>
              </a:ext>
            </a:extLst>
          </p:cNvPr>
          <p:cNvCxnSpPr>
            <a:stCxn id="4" idx="4"/>
            <a:endCxn id="7" idx="2"/>
          </p:cNvCxnSpPr>
          <p:nvPr/>
        </p:nvCxnSpPr>
        <p:spPr>
          <a:xfrm>
            <a:off x="5634182" y="3251200"/>
            <a:ext cx="1371601" cy="1302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FBED34-BF85-44A5-B71C-29EC5E13186F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H="1" flipV="1">
            <a:off x="7255164" y="3251199"/>
            <a:ext cx="1" cy="1076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5734D8-B0F5-4EA1-ADE5-8F9F69C583E7}"/>
              </a:ext>
            </a:extLst>
          </p:cNvPr>
          <p:cNvCxnSpPr>
            <a:stCxn id="6" idx="0"/>
            <a:endCxn id="5" idx="4"/>
          </p:cNvCxnSpPr>
          <p:nvPr/>
        </p:nvCxnSpPr>
        <p:spPr>
          <a:xfrm flipV="1">
            <a:off x="7255164" y="1907309"/>
            <a:ext cx="0" cy="8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4A1D08C-A213-457B-AB58-E3226AD118C2}"/>
              </a:ext>
            </a:extLst>
          </p:cNvPr>
          <p:cNvSpPr/>
          <p:nvPr/>
        </p:nvSpPr>
        <p:spPr>
          <a:xfrm>
            <a:off x="9388763" y="145472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6B4359-1F0A-4014-AC8E-F8FC019D8CBB}"/>
              </a:ext>
            </a:extLst>
          </p:cNvPr>
          <p:cNvSpPr/>
          <p:nvPr/>
        </p:nvSpPr>
        <p:spPr>
          <a:xfrm>
            <a:off x="9439563" y="4327236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E3615D-B67A-464F-AEB4-9305CEFB78B7}"/>
              </a:ext>
            </a:extLst>
          </p:cNvPr>
          <p:cNvSpPr/>
          <p:nvPr/>
        </p:nvSpPr>
        <p:spPr>
          <a:xfrm>
            <a:off x="11104418" y="2798617"/>
            <a:ext cx="498764" cy="452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16122F-F62B-43FE-88F6-1C2CA7119471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7504546" y="1681018"/>
            <a:ext cx="1884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A974B53-EDAD-48F4-A931-590CAEE9230D}"/>
              </a:ext>
            </a:extLst>
          </p:cNvPr>
          <p:cNvCxnSpPr>
            <a:stCxn id="6" idx="6"/>
            <a:endCxn id="13" idx="4"/>
          </p:cNvCxnSpPr>
          <p:nvPr/>
        </p:nvCxnSpPr>
        <p:spPr>
          <a:xfrm flipV="1">
            <a:off x="7504546" y="1907309"/>
            <a:ext cx="2133599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8DAE81A-B35A-4704-BF59-E2B757C0129C}"/>
              </a:ext>
            </a:extLst>
          </p:cNvPr>
          <p:cNvCxnSpPr>
            <a:stCxn id="7" idx="6"/>
            <a:endCxn id="14" idx="2"/>
          </p:cNvCxnSpPr>
          <p:nvPr/>
        </p:nvCxnSpPr>
        <p:spPr>
          <a:xfrm>
            <a:off x="7504547" y="4553527"/>
            <a:ext cx="193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EC169F-C282-4B0C-B867-056E3EFB4563}"/>
              </a:ext>
            </a:extLst>
          </p:cNvPr>
          <p:cNvCxnSpPr>
            <a:stCxn id="13" idx="6"/>
            <a:endCxn id="15" idx="0"/>
          </p:cNvCxnSpPr>
          <p:nvPr/>
        </p:nvCxnSpPr>
        <p:spPr>
          <a:xfrm>
            <a:off x="9887527" y="1681018"/>
            <a:ext cx="1466273" cy="1117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480E8E-87BD-4F5F-83EB-10BE9F0AF4C0}"/>
              </a:ext>
            </a:extLst>
          </p:cNvPr>
          <p:cNvCxnSpPr>
            <a:stCxn id="14" idx="6"/>
            <a:endCxn id="15" idx="4"/>
          </p:cNvCxnSpPr>
          <p:nvPr/>
        </p:nvCxnSpPr>
        <p:spPr>
          <a:xfrm flipV="1">
            <a:off x="9938327" y="3251199"/>
            <a:ext cx="1415473" cy="130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4AF425-45EE-4D04-A264-E2ADD452A144}"/>
              </a:ext>
            </a:extLst>
          </p:cNvPr>
          <p:cNvSpPr txBox="1"/>
          <p:nvPr/>
        </p:nvSpPr>
        <p:spPr>
          <a:xfrm>
            <a:off x="5794314" y="1983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7611CF-2B7C-4C7B-8020-79DD7E37C57C}"/>
              </a:ext>
            </a:extLst>
          </p:cNvPr>
          <p:cNvSpPr txBox="1"/>
          <p:nvPr/>
        </p:nvSpPr>
        <p:spPr>
          <a:xfrm>
            <a:off x="5658883" y="3722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7B3A08-F34F-443C-984E-A9480574E7F6}"/>
              </a:ext>
            </a:extLst>
          </p:cNvPr>
          <p:cNvSpPr txBox="1"/>
          <p:nvPr/>
        </p:nvSpPr>
        <p:spPr>
          <a:xfrm>
            <a:off x="7344467" y="356073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D9A1BB-A606-4D9D-B718-3236497A4E82}"/>
              </a:ext>
            </a:extLst>
          </p:cNvPr>
          <p:cNvSpPr txBox="1"/>
          <p:nvPr/>
        </p:nvSpPr>
        <p:spPr>
          <a:xfrm>
            <a:off x="7353703" y="217528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73F3CC-C7F8-444F-8887-9FD4A38146CE}"/>
              </a:ext>
            </a:extLst>
          </p:cNvPr>
          <p:cNvSpPr txBox="1"/>
          <p:nvPr/>
        </p:nvSpPr>
        <p:spPr>
          <a:xfrm>
            <a:off x="8269659" y="13255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84FBE8-B9F1-405E-9306-F618FADA7577}"/>
              </a:ext>
            </a:extLst>
          </p:cNvPr>
          <p:cNvSpPr txBox="1"/>
          <p:nvPr/>
        </p:nvSpPr>
        <p:spPr>
          <a:xfrm>
            <a:off x="8266597" y="466679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D8FFC8-8D11-4A20-88E2-00F46F50208F}"/>
              </a:ext>
            </a:extLst>
          </p:cNvPr>
          <p:cNvSpPr txBox="1"/>
          <p:nvPr/>
        </p:nvSpPr>
        <p:spPr>
          <a:xfrm>
            <a:off x="10646063" y="18704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0AE025-9FF8-4A14-8CAB-9F7028144D9C}"/>
              </a:ext>
            </a:extLst>
          </p:cNvPr>
          <p:cNvSpPr txBox="1"/>
          <p:nvPr/>
        </p:nvSpPr>
        <p:spPr>
          <a:xfrm>
            <a:off x="10778459" y="3992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60780E-28DC-4BE3-9E59-9AAEF697358D}"/>
              </a:ext>
            </a:extLst>
          </p:cNvPr>
          <p:cNvSpPr txBox="1"/>
          <p:nvPr/>
        </p:nvSpPr>
        <p:spPr>
          <a:xfrm>
            <a:off x="5181974" y="23877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68CD3-ED7E-4E52-969C-A6B0907E94BC}"/>
              </a:ext>
            </a:extLst>
          </p:cNvPr>
          <p:cNvSpPr txBox="1"/>
          <p:nvPr/>
        </p:nvSpPr>
        <p:spPr>
          <a:xfrm>
            <a:off x="7104321" y="1050696"/>
            <a:ext cx="783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8162B6C-CF8F-47A3-BFDD-716E0A13C375}"/>
              </a:ext>
            </a:extLst>
          </p:cNvPr>
          <p:cNvSpPr txBox="1"/>
          <p:nvPr/>
        </p:nvSpPr>
        <p:spPr>
          <a:xfrm>
            <a:off x="7113610" y="48514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39DDBF-57E7-48FC-9565-D8B0A0A07D8D}"/>
              </a:ext>
            </a:extLst>
          </p:cNvPr>
          <p:cNvSpPr txBox="1"/>
          <p:nvPr/>
        </p:nvSpPr>
        <p:spPr>
          <a:xfrm>
            <a:off x="9347768" y="1041582"/>
            <a:ext cx="13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 </a:t>
            </a:r>
            <a:r>
              <a:rPr lang="en-US" dirty="0"/>
              <a:t>5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887967-FF35-4B7A-B7DB-6BBB63AB0BB6}"/>
              </a:ext>
            </a:extLst>
          </p:cNvPr>
          <p:cNvSpPr txBox="1"/>
          <p:nvPr/>
        </p:nvSpPr>
        <p:spPr>
          <a:xfrm>
            <a:off x="9505691" y="4851461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526463-BBCC-4279-9B5F-C5176B0F504E}"/>
              </a:ext>
            </a:extLst>
          </p:cNvPr>
          <p:cNvSpPr txBox="1"/>
          <p:nvPr/>
        </p:nvSpPr>
        <p:spPr>
          <a:xfrm>
            <a:off x="11661646" y="279861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∞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7EA7A8-5CA3-4579-8045-2DDE90F5B317}"/>
              </a:ext>
            </a:extLst>
          </p:cNvPr>
          <p:cNvSpPr txBox="1"/>
          <p:nvPr/>
        </p:nvSpPr>
        <p:spPr>
          <a:xfrm>
            <a:off x="7489826" y="3024908"/>
            <a:ext cx="3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7039E64-6954-4D72-8206-76782D68343D}"/>
              </a:ext>
            </a:extLst>
          </p:cNvPr>
          <p:cNvSpPr txBox="1"/>
          <p:nvPr/>
        </p:nvSpPr>
        <p:spPr>
          <a:xfrm>
            <a:off x="6248773" y="26742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F2780D-0924-426D-90E3-ACAB827E62C2}"/>
              </a:ext>
            </a:extLst>
          </p:cNvPr>
          <p:cNvCxnSpPr>
            <a:cxnSpLocks/>
          </p:cNvCxnSpPr>
          <p:nvPr/>
        </p:nvCxnSpPr>
        <p:spPr>
          <a:xfrm flipH="1">
            <a:off x="7113610" y="1099250"/>
            <a:ext cx="291030" cy="27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CA9E691-38DA-4E8E-8830-1AFF98E8D88C}"/>
              </a:ext>
            </a:extLst>
          </p:cNvPr>
          <p:cNvSpPr txBox="1"/>
          <p:nvPr/>
        </p:nvSpPr>
        <p:spPr>
          <a:xfrm>
            <a:off x="8586352" y="23830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644ED51-7F1A-40D7-B774-9E8CE0A76CDD}"/>
              </a:ext>
            </a:extLst>
          </p:cNvPr>
          <p:cNvCxnSpPr/>
          <p:nvPr/>
        </p:nvCxnSpPr>
        <p:spPr>
          <a:xfrm>
            <a:off x="9505691" y="1106176"/>
            <a:ext cx="0" cy="205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69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875</Words>
  <Application>Microsoft Office PowerPoint</Application>
  <PresentationFormat>Widescreen</PresentationFormat>
  <Paragraphs>293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Single Source Shortest Paths Bellman Ford Algorithm</vt:lpstr>
      <vt:lpstr>Single Source Shortest Paths</vt:lpstr>
      <vt:lpstr>Differences</vt:lpstr>
      <vt:lpstr>Bellman Ford Algorithm</vt:lpstr>
      <vt:lpstr>Bellman Ford Algorithm</vt:lpstr>
      <vt:lpstr>Bellman Ford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Assignment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Source Shortest Paths Bellman Ford Algorithm</dc:title>
  <dc:creator>Dr. Maria Anjum</dc:creator>
  <cp:lastModifiedBy>Dr. Maria Anjum</cp:lastModifiedBy>
  <cp:revision>30</cp:revision>
  <dcterms:created xsi:type="dcterms:W3CDTF">2019-05-14T16:02:42Z</dcterms:created>
  <dcterms:modified xsi:type="dcterms:W3CDTF">2020-03-27T21:44:26Z</dcterms:modified>
</cp:coreProperties>
</file>